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0" r:id="rId6"/>
    <p:sldId id="268" r:id="rId7"/>
    <p:sldId id="269" r:id="rId8"/>
    <p:sldId id="265" r:id="rId9"/>
    <p:sldId id="270" r:id="rId10"/>
    <p:sldId id="267" r:id="rId11"/>
    <p:sldId id="271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CF95E-25EA-46EF-8744-A032BD4CF266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7F475-BD71-468E-B182-8A7A7B6C3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73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7F475-BD71-468E-B182-8A7A7B6C3CE7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14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9D9A-F23D-4C6B-AC07-EB8086916E20}" type="datetime1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26F-2CD6-40A0-B1E3-CE4D1CFD62D6}" type="datetime1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5FF4-8C41-4366-98D0-D5912E1BA95D}" type="datetime1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8031-32B9-4D9D-B47E-3A7686557775}" type="datetime1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F340-9EB9-434E-9E61-87ADC6C482E2}" type="datetime1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907E-6853-494E-88E8-EA8A19CFA777}" type="datetime1">
              <a:rPr lang="es-MX" smtClean="0"/>
              <a:t>21/09/2016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1085-E4E3-461D-A3E1-E09D96EF3806}" type="datetime1">
              <a:rPr lang="es-MX" smtClean="0"/>
              <a:t>21/09/2016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4A29-0359-4E28-B279-E5DF66C74421}" type="datetime1">
              <a:rPr lang="es-MX" smtClean="0"/>
              <a:t>21/09/2016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C79-C785-404E-B672-F5E8467E2A1B}" type="datetime1">
              <a:rPr lang="es-MX" smtClean="0"/>
              <a:t>21/09/2016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8E57-3A47-475E-9CE2-4A96BEE9F040}" type="datetime1">
              <a:rPr lang="es-MX" smtClean="0"/>
              <a:t>21/09/2016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8748-72CA-425D-90E9-F5F4FA1FB154}" type="datetime1">
              <a:rPr lang="es-MX" smtClean="0"/>
              <a:t>21/09/2016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27FD52-72A0-41DA-9FA5-E6E859E5BDA6}" type="datetime1">
              <a:rPr lang="es-MX" smtClean="0"/>
              <a:t>21/09/2016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4F00A1-79E7-42AA-BB62-40CD273F75D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83768" y="188640"/>
            <a:ext cx="5976664" cy="432048"/>
          </a:xfrm>
        </p:spPr>
        <p:txBody>
          <a:bodyPr/>
          <a:lstStyle/>
          <a:p>
            <a:r>
              <a:rPr lang="es-MX" sz="1600" dirty="0" smtClean="0"/>
              <a:t>METODOLOGÍA Y TALLER DE INVESTIGACIÓN </a:t>
            </a:r>
            <a:endParaRPr lang="es-MX" sz="16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899592" y="1124744"/>
            <a:ext cx="7200800" cy="5904656"/>
          </a:xfrm>
        </p:spPr>
        <p:txBody>
          <a:bodyPr>
            <a:noAutofit/>
          </a:bodyPr>
          <a:lstStyle/>
          <a:p>
            <a:pPr algn="ctr"/>
            <a:r>
              <a:rPr lang="es-MX" sz="3200" dirty="0" smtClean="0"/>
              <a:t>DISEÑO DEL PROYECTO DE INVESTIGACIÓN.</a:t>
            </a:r>
          </a:p>
          <a:p>
            <a:pPr algn="ctr"/>
            <a:endParaRPr lang="es-MX" sz="3200" dirty="0" smtClean="0"/>
          </a:p>
          <a:p>
            <a:pPr algn="just"/>
            <a:r>
              <a:rPr lang="es-MX" sz="1800" b="1" dirty="0" smtClean="0"/>
              <a:t>COMPETENCIA: </a:t>
            </a:r>
            <a:r>
              <a:rPr lang="es-MX" sz="1800" dirty="0" smtClean="0">
                <a:latin typeface="Arial" pitchFamily="34" charset="0"/>
                <a:cs typeface="Arial" pitchFamily="34" charset="0"/>
              </a:rPr>
              <a:t>Expresa Ideas y conceptos mediante representaciones lingüísticas, matemáticas o gráficas.</a:t>
            </a:r>
          </a:p>
          <a:p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800" b="1" dirty="0" smtClean="0"/>
              <a:t>R.A.: </a:t>
            </a:r>
            <a:r>
              <a:rPr lang="es-MX" sz="1800" dirty="0" smtClean="0"/>
              <a:t>identifica los aspectos que debe incluir el diseño de la </a:t>
            </a:r>
            <a:r>
              <a:rPr lang="es-MX" sz="1800" dirty="0" smtClean="0"/>
              <a:t>investigación</a:t>
            </a:r>
          </a:p>
          <a:p>
            <a:pPr algn="r"/>
            <a:r>
              <a:rPr lang="es-MX" sz="2400" dirty="0" smtClean="0"/>
              <a:t>Mtra. Patricia Leonor Jácome Varela</a:t>
            </a:r>
            <a:endParaRPr lang="es-MX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200650"/>
            <a:ext cx="27622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16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98884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Hipótesis nulas:</a:t>
            </a:r>
            <a:r>
              <a:rPr lang="es-MX" dirty="0"/>
              <a:t> estas hipótesis son sobre relaciones que se establecen entre distintas variables en las que se refuta o niega aquello que es afirmado por las hipótesis de investigación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Hipótesis alternativas:</a:t>
            </a:r>
            <a:r>
              <a:rPr lang="es-MX" dirty="0"/>
              <a:t> estas hipótesis contienen conjeturas o suposiciones de explicaciones diferentes a las que fueron planteadas por las hipótesis nulas y las de investigación. Se recurre a esta cuando la de investigación ha sido rechazada y la nula no es aceptada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21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5656" y="980728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Hipótesis estadísticas:</a:t>
            </a:r>
            <a:r>
              <a:rPr lang="es-MX" dirty="0"/>
              <a:t> estas hipótesis consisten en las nulas, alternativas o de investigación transformadas en símbolos estadísticos, se pueden realizar cuando los datos a estudiar son mensurables. 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Dentro de estas hipótesis existen distintas clases:</a:t>
            </a:r>
          </a:p>
          <a:p>
            <a:pPr algn="just"/>
            <a:r>
              <a:rPr lang="es-MX" b="1" dirty="0"/>
              <a:t>De estimación:</a:t>
            </a:r>
            <a:r>
              <a:rPr lang="es-MX" dirty="0"/>
              <a:t> estas suponen el valor de alguna característica de la muestra que fue seleccionada y de la población en su conjunto. Para formularlas se tienen en cuenta datos adquiridos previamente.</a:t>
            </a:r>
          </a:p>
          <a:p>
            <a:pPr algn="just"/>
            <a:endParaRPr lang="es-MX" dirty="0"/>
          </a:p>
          <a:p>
            <a:pPr algn="just"/>
            <a:r>
              <a:rPr lang="es-MX" b="1" dirty="0"/>
              <a:t>Estadísticas de correlación:</a:t>
            </a:r>
            <a:r>
              <a:rPr lang="es-MX" dirty="0"/>
              <a:t> buscan establecer estadísticamente las relaciones existentes entre dos o más variables.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2679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827584" y="188641"/>
            <a:ext cx="7175351" cy="43204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600" dirty="0" smtClean="0"/>
              <a:t>METODOLOGÍA Y TALLER DE INVESTIGACIÓN </a:t>
            </a:r>
            <a:endParaRPr lang="es-MX" sz="1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836712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Variables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Es la característica observable  o un aspecto en un objeto de estudio. Se clasifican en: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Independientes (causa). 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Es la característica que se va a manipular durante el experimento para descubrir su relación con la variable dependiente.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Dependiente  (Efecto).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Es la característica que cambia en correspondencia con la acción que ejerce el investigador en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nla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variable independiente.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Variables ajenas.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Las que pueden incidir en le resultado, contaminando la variable independiente, pero no pueden ser controladas por el investigador.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Variables controladas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 Las que pueden incidir en le resultado, contaminando la variable independiente, pero  pueden ser controladas por el investigador.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24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58664" y="1196752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Instrucciones para elaborar una hipótesis</a:t>
            </a:r>
          </a:p>
          <a:p>
            <a:pPr algn="just"/>
            <a:endParaRPr lang="es-MX" dirty="0" smtClean="0"/>
          </a:p>
          <a:p>
            <a:pPr marL="342900" indent="-342900" algn="just">
              <a:buAutoNum type="arabicPeriod"/>
            </a:pPr>
            <a:r>
              <a:rPr lang="es-MX" dirty="0" smtClean="0"/>
              <a:t>Determina qué es exactamente lo que quieres saber. Esto guiará el desarrollo de tu hipótesis.</a:t>
            </a:r>
          </a:p>
          <a:p>
            <a:pPr algn="just"/>
            <a:endParaRPr lang="es-MX" dirty="0" smtClean="0"/>
          </a:p>
          <a:p>
            <a:pPr marL="342900" indent="-342900" algn="just">
              <a:buAutoNum type="arabicPeriod" startAt="2"/>
            </a:pPr>
            <a:r>
              <a:rPr lang="es-MX" dirty="0" smtClean="0"/>
              <a:t>Haz una predicción sobre el resultado del experimento o estudio. Esta es la hipótesis. </a:t>
            </a:r>
          </a:p>
          <a:p>
            <a:pPr algn="just"/>
            <a:r>
              <a:rPr lang="es-MX" b="1" dirty="0" smtClean="0"/>
              <a:t>Por ejemplo: </a:t>
            </a:r>
            <a:r>
              <a:rPr lang="es-MX" dirty="0" smtClean="0"/>
              <a:t>en un estudio imaginario de un medicamento contra el cáncer, es posible que la hipótesis de que X fármaco reduzca la mortalidad en pacientes con cáncer.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3.  Establece una variable independiente.</a:t>
            </a:r>
          </a:p>
          <a:p>
            <a:pPr algn="just"/>
            <a:r>
              <a:rPr lang="es-MX" dirty="0" smtClean="0"/>
              <a:t> En el ejemplo dado, los pacientes a los que se les administre los medicamentos experimentales X constituyen el grupo de la variable independiente.</a:t>
            </a:r>
          </a:p>
          <a:p>
            <a:pPr algn="just"/>
            <a:endParaRPr lang="es-MX" dirty="0" smtClean="0"/>
          </a:p>
          <a:p>
            <a:pPr marL="342900" indent="-342900" algn="just">
              <a:buAutoNum type="arabicPeriod" startAt="4"/>
            </a:pPr>
            <a:r>
              <a:rPr lang="es-MX" dirty="0" smtClean="0"/>
              <a:t>Determina la variable dependiente.</a:t>
            </a:r>
          </a:p>
          <a:p>
            <a:pPr algn="just"/>
            <a:r>
              <a:rPr lang="es-MX" dirty="0" smtClean="0"/>
              <a:t> En este caso, la variable dependiente serían las tasas de mortalidad por cáncer.</a:t>
            </a:r>
            <a:endParaRPr lang="es-MX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827584" y="188641"/>
            <a:ext cx="7175351" cy="43204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600" dirty="0" smtClean="0"/>
              <a:t>METODOLOGÍA Y TALLER DE INVESTIGACIÓN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14308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028343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Ejemplos de hipótesis:</a:t>
            </a:r>
          </a:p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marL="342900" indent="-342900" algn="just">
              <a:buAutoNum type="arabicPeriod"/>
            </a:pPr>
            <a:r>
              <a:rPr lang="es-MX" dirty="0" smtClean="0"/>
              <a:t>La proximidad física entre los hogares de las parejas de novios está relacionada positivamente con la satisfacción sobre la relación entre éstos.</a:t>
            </a:r>
          </a:p>
          <a:p>
            <a:pPr marL="342900" indent="-342900" algn="just">
              <a:buAutoNum type="arabicPeriod"/>
            </a:pPr>
            <a:endParaRPr lang="es-MX" dirty="0" smtClean="0"/>
          </a:p>
          <a:p>
            <a:pPr marL="342900" indent="-342900" algn="just">
              <a:buAutoNum type="arabicPeriod" startAt="2"/>
            </a:pPr>
            <a:r>
              <a:rPr lang="es-MX" dirty="0" smtClean="0"/>
              <a:t>El índice de cáncer pulmonar es mayor entre los fumadores que en los no fumadores.</a:t>
            </a:r>
          </a:p>
          <a:p>
            <a:pPr marL="342900" indent="-342900" algn="just">
              <a:buAutoNum type="arabicPeriod" startAt="2"/>
            </a:pPr>
            <a:endParaRPr lang="es-MX" dirty="0" smtClean="0"/>
          </a:p>
          <a:p>
            <a:pPr marL="342900" indent="-342900" algn="just">
              <a:buAutoNum type="arabicPeriod" startAt="3"/>
            </a:pPr>
            <a:r>
              <a:rPr lang="es-MX" dirty="0" smtClean="0"/>
              <a:t>Conforme se desarrollan las psicoterapias orientadas en el paciente, aumentan las expresiones verbales dé discusión y exploración de planes futuros personales, mientras que disminuyen las expresiones verbales de discusión y exploración de hechos pasados.</a:t>
            </a:r>
          </a:p>
          <a:p>
            <a:pPr marL="342900" indent="-342900" algn="just">
              <a:buAutoNum type="arabicPeriod" startAt="3"/>
            </a:pPr>
            <a:endParaRPr lang="es-MX" dirty="0" smtClean="0"/>
          </a:p>
          <a:p>
            <a:pPr algn="just"/>
            <a:r>
              <a:rPr lang="es-MX" dirty="0" smtClean="0"/>
              <a:t>4.         A mayor variedad en el trabajo, mayor motivación intrínseca respecto a éste.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838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53740"/>
            <a:ext cx="23145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2 Subtítulo"/>
          <p:cNvSpPr txBox="1">
            <a:spLocks/>
          </p:cNvSpPr>
          <p:nvPr/>
        </p:nvSpPr>
        <p:spPr>
          <a:xfrm>
            <a:off x="346807" y="908720"/>
            <a:ext cx="8136904" cy="4248472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3200" b="1" dirty="0" smtClean="0"/>
              <a:t>Problema de investigación</a:t>
            </a:r>
            <a:r>
              <a:rPr lang="es-MX" sz="3200" dirty="0" smtClean="0"/>
              <a:t>: Aparece en los ojos del investigador cuando se hace consiente de una situación y siente la necesidad de estudiarla. Esa situación es el objeto de investigación.</a:t>
            </a:r>
          </a:p>
          <a:p>
            <a:pPr algn="just"/>
            <a:r>
              <a:rPr lang="es-MX" sz="3200" dirty="0" smtClean="0"/>
              <a:t>El problema es objetivo por ser una situación real y subjetivo porque participa el sujeto queriendo resolver la necesidad.</a:t>
            </a:r>
            <a:endParaRPr lang="es-MX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827584" y="188641"/>
            <a:ext cx="7175351" cy="43204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600" smtClean="0"/>
              <a:t>METODOLOGÍA Y TALLER DE INVESTIGACIÓN 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41669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83569" y="836712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Justificación del problema:  </a:t>
            </a:r>
            <a:r>
              <a:rPr lang="es-MX" dirty="0" smtClean="0"/>
              <a:t>Es necesario ubicarlo en un contexto a partir de su marco contextual, esto es,  la declaración de hechos y acontecimientos que determinan la situación problemática, ubicando dónde esta ocurriendo; con qué frecuencia y qué características lo determinan. Es necesario identificar los factores que lo provocan.</a:t>
            </a:r>
          </a:p>
          <a:p>
            <a:pPr algn="just"/>
            <a:r>
              <a:rPr lang="es-MX" dirty="0" smtClean="0"/>
              <a:t>En la justificación debe incluirse una fundamentación teórica para identificar la postura del investigador, deben precisarse los conceptos y términos  con los que se va a trabajar.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Generalmente es breve y su finalidad es aclarar la importancia y necesidad del el estudio.</a:t>
            </a:r>
          </a:p>
          <a:p>
            <a:pPr algn="just"/>
            <a:endParaRPr lang="es-MX" dirty="0"/>
          </a:p>
          <a:p>
            <a:pPr algn="just"/>
            <a:endParaRPr lang="es-MX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4" y="188641"/>
            <a:ext cx="7175351" cy="43204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600" smtClean="0"/>
              <a:t>METODOLOGÍA Y TALLER DE INVESTIGACIÓN </a:t>
            </a:r>
            <a:endParaRPr lang="es-MX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1"/>
          <a:stretch/>
        </p:blipFill>
        <p:spPr bwMode="auto">
          <a:xfrm>
            <a:off x="3457996" y="3933056"/>
            <a:ext cx="2266132" cy="26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9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196752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 smtClean="0"/>
              <a:t>Objetivo de la investigación: </a:t>
            </a:r>
            <a:r>
              <a:rPr lang="es-MX" dirty="0" smtClean="0"/>
              <a:t>es el propósito que se quiere alcanzar con la investigación en términos de resultados y debe constituir la guía del investigador.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 smtClean="0"/>
              <a:t>Debe reunir las siguientes características: </a:t>
            </a:r>
          </a:p>
          <a:p>
            <a:pPr marL="342900" indent="-342900" algn="just">
              <a:buAutoNum type="alphaLcParenR"/>
            </a:pPr>
            <a:r>
              <a:rPr lang="es-MX" dirty="0" smtClean="0"/>
              <a:t>Ser orientador</a:t>
            </a:r>
          </a:p>
          <a:p>
            <a:pPr marL="342900" indent="-342900" algn="just">
              <a:buAutoNum type="alphaLcParenR"/>
            </a:pPr>
            <a:r>
              <a:rPr lang="es-MX" dirty="0" smtClean="0"/>
              <a:t>Limitado a los recursos con los que se cuenta</a:t>
            </a:r>
          </a:p>
          <a:p>
            <a:pPr marL="342900" indent="-342900" algn="just">
              <a:buAutoNum type="alphaLcParenR"/>
            </a:pPr>
            <a:r>
              <a:rPr lang="es-MX" dirty="0" smtClean="0"/>
              <a:t>Susceptible de ser alcanzado</a:t>
            </a:r>
          </a:p>
          <a:p>
            <a:pPr marL="342900" indent="-342900" algn="just">
              <a:buAutoNum type="alphaLcParenR"/>
            </a:pPr>
            <a:r>
              <a:rPr lang="es-MX" dirty="0" smtClean="0"/>
              <a:t>Evaluable</a:t>
            </a:r>
          </a:p>
          <a:p>
            <a:pPr marL="342900" indent="-342900" algn="just">
              <a:buAutoNum type="alphaLcParenR"/>
            </a:pPr>
            <a:r>
              <a:rPr lang="es-MX" dirty="0" smtClean="0"/>
              <a:t>Expresado en modo afirmativo y de forma clara y precisa.</a:t>
            </a:r>
          </a:p>
          <a:p>
            <a:pPr marL="342900" indent="-342900" algn="just">
              <a:buAutoNum type="alphaLcParenR"/>
            </a:pPr>
            <a:endParaRPr lang="es-MX" dirty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827584" y="188641"/>
            <a:ext cx="7175351" cy="43204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600" dirty="0" smtClean="0"/>
              <a:t>METODOLOGÍA Y TALLER DE INVESTIGACIÓN </a:t>
            </a:r>
            <a:endParaRPr lang="es-MX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93096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99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827584" y="188641"/>
            <a:ext cx="7175351" cy="432048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600" dirty="0" smtClean="0"/>
              <a:t>METODOLOGÍA Y TALLER DE INVESTIGACIÓN </a:t>
            </a:r>
            <a:endParaRPr lang="es-MX" sz="1600" dirty="0"/>
          </a:p>
        </p:txBody>
      </p:sp>
      <p:sp>
        <p:nvSpPr>
          <p:cNvPr id="3" name="2 Rectángulo"/>
          <p:cNvSpPr/>
          <p:nvPr/>
        </p:nvSpPr>
        <p:spPr>
          <a:xfrm>
            <a:off x="467544" y="1196752"/>
            <a:ext cx="64087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 smtClean="0"/>
              <a:t>Hipótesis: </a:t>
            </a:r>
            <a:r>
              <a:rPr lang="es-MX" sz="2800" i="1" dirty="0">
                <a:latin typeface="Arial" pitchFamily="34" charset="0"/>
                <a:cs typeface="Arial" pitchFamily="34" charset="0"/>
              </a:rPr>
              <a:t>Una hipótesis es una teoría no probada que parece explicar ciertos fenómenos. El método científico se basa en la idea de que la ciencia tiene un carácter regular y previsible, y que las pruebas persistentes pueden llevar a descubrimientos que pueden ser aplicados de modo regular a otras circunstancias. </a:t>
            </a:r>
            <a:endParaRPr lang="es-MX" sz="2800" dirty="0" smtClean="0"/>
          </a:p>
          <a:p>
            <a:pPr algn="just"/>
            <a:r>
              <a:rPr lang="es-MX" sz="2800" dirty="0" smtClean="0"/>
              <a:t> </a:t>
            </a:r>
            <a:r>
              <a:rPr lang="es-MX" sz="2800" b="1" dirty="0" smtClean="0"/>
              <a:t> </a:t>
            </a:r>
            <a:endParaRPr lang="es-MX" sz="28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926" y="2780928"/>
            <a:ext cx="2098787" cy="353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48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71600" y="908720"/>
            <a:ext cx="784887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i="1" dirty="0">
                <a:latin typeface="Arial" pitchFamily="34" charset="0"/>
                <a:cs typeface="Arial" pitchFamily="34" charset="0"/>
              </a:rPr>
              <a:t>La hipótesis es una parte fundamental del método científico. Los experimentos científicos se basan en hipótesis.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/>
              <a:t>Aspectos a considerar :</a:t>
            </a:r>
          </a:p>
          <a:p>
            <a:pPr marL="342900" indent="-342900" algn="just">
              <a:buAutoNum type="alphaLcParenR"/>
            </a:pPr>
            <a:r>
              <a:rPr lang="es-MX" sz="2800" dirty="0"/>
              <a:t>Sustento teórico</a:t>
            </a:r>
          </a:p>
          <a:p>
            <a:pPr marL="342900" indent="-342900" algn="just">
              <a:buAutoNum type="alphaLcParenR"/>
            </a:pPr>
            <a:r>
              <a:rPr lang="es-MX" sz="2800" dirty="0"/>
              <a:t>Formulación correcta</a:t>
            </a:r>
          </a:p>
          <a:p>
            <a:pPr marL="342900" indent="-342900" algn="just">
              <a:buAutoNum type="alphaLcParenR"/>
            </a:pPr>
            <a:r>
              <a:rPr lang="es-MX" sz="2800" dirty="0"/>
              <a:t>Ser concisa</a:t>
            </a:r>
          </a:p>
          <a:p>
            <a:pPr marL="342900" indent="-342900" algn="just">
              <a:buAutoNum type="alphaLcParenR"/>
            </a:pPr>
            <a:r>
              <a:rPr lang="es-MX" sz="2800" dirty="0"/>
              <a:t>Ser </a:t>
            </a:r>
            <a:r>
              <a:rPr lang="es-MX" sz="2800" dirty="0" smtClean="0"/>
              <a:t>predictiva</a:t>
            </a:r>
          </a:p>
          <a:p>
            <a:pPr marL="342900" indent="-342900" algn="just">
              <a:buAutoNum type="alphaLcParenR"/>
            </a:pPr>
            <a:endParaRPr lang="es-MX" sz="2800" dirty="0"/>
          </a:p>
          <a:p>
            <a:pPr marL="342900" indent="-342900" algn="just">
              <a:buAutoNum type="alphaLcParenR"/>
            </a:pPr>
            <a:endParaRPr lang="es-MX" sz="2800" dirty="0" smtClean="0"/>
          </a:p>
          <a:p>
            <a:pPr marL="342900" indent="-342900" algn="just">
              <a:buAutoNum type="alphaLcParenR"/>
            </a:pPr>
            <a:endParaRPr lang="es-MX" sz="2800" dirty="0"/>
          </a:p>
          <a:p>
            <a:pPr marL="342900" indent="-342900" algn="just">
              <a:buAutoNum type="alphaLcParenR"/>
            </a:pPr>
            <a:endParaRPr lang="es-MX" sz="2800" dirty="0" smtClean="0"/>
          </a:p>
          <a:p>
            <a:pPr marL="342900" indent="-342900" algn="just">
              <a:buAutoNum type="alphaLcParenR"/>
            </a:pPr>
            <a:endParaRPr lang="es-MX" sz="2800" dirty="0"/>
          </a:p>
          <a:p>
            <a:pPr marL="342900" indent="-342900" algn="just">
              <a:buAutoNum type="alphaLcParenR"/>
            </a:pPr>
            <a:endParaRPr lang="es-MX" sz="2800" dirty="0" smtClean="0"/>
          </a:p>
          <a:p>
            <a:pPr marL="342900" indent="-342900" algn="just">
              <a:buAutoNum type="alphaLcParenR"/>
            </a:pPr>
            <a:endParaRPr lang="es-MX" sz="2800" dirty="0"/>
          </a:p>
          <a:p>
            <a:pPr marL="342900" indent="-342900" algn="just">
              <a:buAutoNum type="alphaLcParenR"/>
            </a:pPr>
            <a:endParaRPr lang="es-MX" sz="2800" dirty="0" smtClean="0"/>
          </a:p>
          <a:p>
            <a:pPr algn="just"/>
            <a:endParaRPr lang="es-MX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3068960"/>
            <a:ext cx="3075354" cy="246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4" y="875559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Elementos estructurales:</a:t>
            </a:r>
          </a:p>
          <a:p>
            <a:pPr marL="342900" indent="-342900" algn="just">
              <a:buAutoNum type="arabicPeriod"/>
            </a:pPr>
            <a:r>
              <a:rPr lang="es-MX" dirty="0"/>
              <a:t>Unidades de análisis u observación. Pueden ser individuos, grupos, instituciones, etc.</a:t>
            </a:r>
          </a:p>
          <a:p>
            <a:pPr marL="342900" indent="-342900" algn="just">
              <a:buAutoNum type="arabicPeriod"/>
            </a:pPr>
            <a:r>
              <a:rPr lang="es-MX" dirty="0"/>
              <a:t>Las variables Características o propiedades cualitativas o cuantitativas que presentan las unidades de análisis.</a:t>
            </a:r>
          </a:p>
          <a:p>
            <a:pPr marL="342900" indent="-342900" algn="just">
              <a:buAutoNum type="arabicPeriod"/>
            </a:pPr>
            <a:r>
              <a:rPr lang="es-MX" dirty="0"/>
              <a:t>Los elementos lógicos, aquellos que relacionan las unidades de análisis con las variables y éstas entre sí.</a:t>
            </a:r>
          </a:p>
        </p:txBody>
      </p:sp>
      <p:pic>
        <p:nvPicPr>
          <p:cNvPr id="2050" name="Picture 2" descr="Resultado de imagen para hipot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573016"/>
            <a:ext cx="231457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85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5616" y="1340768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Tipos de Hipótesis:</a:t>
            </a:r>
          </a:p>
          <a:p>
            <a:pPr algn="just" fontAlgn="base"/>
            <a:endParaRPr lang="es-MX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Hipótesis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 investigación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: estas son explicaciones tentativas sobre posibles relaciones entre al menos dos variables. Dentro de estas hipótesis existen distintas clases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fontAlgn="base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Descriptivas del valor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: en estas se toman las variables de un determinado contexto en donde podrán ser observadas. Indican la presencia de algún fenómeno o acontecimiento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25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4" y="117693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Correlacionales: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estas suponen que si alguna de las variables sufre alguna modificación, esto afectará a otras variables correspondientes. En estas hipótesis no importa el orden de las variables ya que no se establece una relación causa-efecto, por lo tanto, no se identifican variables dependientes e independientes.</a:t>
            </a:r>
          </a:p>
          <a:p>
            <a:pPr algn="just" fontAlgn="base"/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De diferencias entre grupos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: estas hipótesis buscan determinar las supuestas diferencias entre grupos. No necesariamente deben establecer por qué se dan dichas diferencias.</a:t>
            </a:r>
          </a:p>
          <a:p>
            <a:pPr algn="just" fontAlgn="base"/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es-MX" sz="2200" b="1" dirty="0">
                <a:latin typeface="Arial" panose="020B0604020202020204" pitchFamily="34" charset="0"/>
                <a:cs typeface="Arial" panose="020B0604020202020204" pitchFamily="34" charset="0"/>
              </a:rPr>
              <a:t>Que establecen relaciones de causalidad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: estas hipótesis afirman que existen relaciones entre las variables y además, explican cómo son estas relaciones. Sumado a esto, establecen entre las variables relaciones de causa y efecto.</a:t>
            </a:r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82875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</TotalTime>
  <Words>938</Words>
  <Application>Microsoft Office PowerPoint</Application>
  <PresentationFormat>Presentación en pantalla (4:3)</PresentationFormat>
  <Paragraphs>98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Trebuchet MS</vt:lpstr>
      <vt:lpstr>Transmisión de listas</vt:lpstr>
      <vt:lpstr>METODOLOGÍA Y TALLER DE INVESTIGACIÓN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METODOLOGÍA Y TALLER DE INVESTIGACIÓN</dc:title>
  <dc:creator>OEM USER</dc:creator>
  <cp:lastModifiedBy>paleta varela</cp:lastModifiedBy>
  <cp:revision>17</cp:revision>
  <dcterms:created xsi:type="dcterms:W3CDTF">2013-11-05T14:39:19Z</dcterms:created>
  <dcterms:modified xsi:type="dcterms:W3CDTF">2016-09-22T00:20:08Z</dcterms:modified>
</cp:coreProperties>
</file>